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10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0" cy="3398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49" y="214814"/>
            <a:ext cx="232876" cy="2565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3" cy="3600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59" cy="25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19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3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3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1" y="5449787"/>
            <a:ext cx="284369" cy="307339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13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14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78" y="5162339"/>
            <a:ext cx="258623" cy="269239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13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14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78" y="5162339"/>
            <a:ext cx="258623" cy="269239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3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28444"/>
            <a:ext cx="217637" cy="24130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4"/>
            <a:ext cx="9142015" cy="5141637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9"/>
            <a:ext cx="9142016" cy="5136793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1" y="4477679"/>
            <a:ext cx="9144186" cy="9515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9" y="4704062"/>
            <a:ext cx="4996253" cy="898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7"/>
            <a:ext cx="6539483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7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80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5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 lIns="45718" tIns="45718" rIns="45718" bIns="45718"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6" y="183572"/>
            <a:ext cx="232873" cy="256537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7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7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4" y="183571"/>
            <a:ext cx="232875" cy="2565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70" marR="0" indent="-32657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mailto:jerker.delsing@ltu.se" TargetMode="Externa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Arrowhead Framework development coordination:…"/>
          <p:cNvSpPr txBox="1"/>
          <p:nvPr>
            <p:ph type="ctrTitle"/>
          </p:nvPr>
        </p:nvSpPr>
        <p:spPr>
          <a:xfrm>
            <a:off x="799888" y="1280403"/>
            <a:ext cx="7517811" cy="3398025"/>
          </a:xfrm>
          <a:prstGeom prst="rect">
            <a:avLst/>
          </a:prstGeom>
        </p:spPr>
        <p:txBody>
          <a:bodyPr/>
          <a:lstStyle/>
          <a:p>
            <a:pPr/>
            <a:r>
              <a:t>Arrowhead Framework development coordination: </a:t>
            </a:r>
          </a:p>
          <a:p>
            <a:pPr/>
            <a:r>
              <a:t>171205</a:t>
            </a:r>
          </a:p>
        </p:txBody>
      </p:sp>
      <p:sp>
        <p:nvSpPr>
          <p:cNvPr id="179" name="Slide Number"/>
          <p:cNvSpPr txBox="1"/>
          <p:nvPr>
            <p:ph type="sldNum" sz="quarter" idx="4294967295"/>
          </p:nvPr>
        </p:nvSpPr>
        <p:spPr>
          <a:xfrm>
            <a:off x="8747317" y="214814"/>
            <a:ext cx="168508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80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Day 1 - Tuesday Jan 16 (Social event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81000">
              <a:lnSpc>
                <a:spcPts val="4700"/>
              </a:lnSpc>
              <a:spcBef>
                <a:spcPts val="1000"/>
              </a:spcBef>
              <a:buClrTx/>
              <a:buSzTx/>
              <a:buNone/>
              <a:defRPr sz="2000">
                <a:solidFill>
                  <a:srgbClr val="065EA9"/>
                </a:solidFill>
              </a:defRPr>
            </a:pPr>
            <a:r>
              <a:t>Day 1 - Tuesday Jan 16 (Social event) </a:t>
            </a:r>
            <a:endParaRPr sz="100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indent="0" defTabSz="381000">
              <a:lnSpc>
                <a:spcPts val="4700"/>
              </a:lnSpc>
              <a:spcBef>
                <a:spcPts val="1000"/>
              </a:spcBef>
              <a:buClrTx/>
              <a:buSzTx/>
              <a:buNone/>
              <a:defRPr sz="2000">
                <a:solidFill>
                  <a:srgbClr val="065EA9"/>
                </a:solidFill>
              </a:defRPr>
            </a:pPr>
            <a:r>
              <a:t>TBD</a:t>
            </a:r>
          </a:p>
        </p:txBody>
      </p:sp>
      <p:sp>
        <p:nvSpPr>
          <p:cNvPr id="212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Foliennummernplatzhalter 4"/>
          <p:cNvSpPr txBox="1"/>
          <p:nvPr>
            <p:ph type="sldNum" sz="quarter" idx="4294967295"/>
          </p:nvPr>
        </p:nvSpPr>
        <p:spPr>
          <a:xfrm>
            <a:off x="250825" y="5030233"/>
            <a:ext cx="200342" cy="1955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/>
          <a:lstStyle>
            <a:lvl1pPr algn="l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15" name="Titel 5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16" name="Textfeld 5"/>
          <p:cNvSpPr txBox="1"/>
          <p:nvPr/>
        </p:nvSpPr>
        <p:spPr>
          <a:xfrm>
            <a:off x="197513" y="1318328"/>
            <a:ext cx="8175668" cy="457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Day 2 - Wednesday Jan. 17 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8.15 Registration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8.30 Core system: internal dissemination and next step, Jerker/Fredrik</a:t>
            </a:r>
          </a:p>
          <a:p>
            <a:pPr lvl="2" indent="4572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Objectives for June WS</a:t>
            </a:r>
            <a:br/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10.00 Coffe</a:t>
            </a:r>
            <a:br/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10.30 Break out TECH sessions</a:t>
            </a:r>
          </a:p>
          <a:p>
            <a:pPr lvl="2" indent="4572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On-boarding, DeviceRegistry, SystemRegistry, ServiceRegistry, Ani/Silia</a:t>
            </a:r>
          </a:p>
          <a:p>
            <a:pPr lvl="2" indent="4572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Historian, EventHandler, Translation, Hasan </a:t>
            </a:r>
          </a:p>
          <a:p>
            <a:pPr lvl="2" indent="4572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Modbus TCP and tools for Legacy integration, Mario and Alois 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13.00 Lunch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14.00 Break TECH sessions</a:t>
            </a:r>
          </a:p>
          <a:p>
            <a:pPr lvl="2" indent="4572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PlantDescription, Configuration, RDF, …. Simon/Jan/Fredrik</a:t>
            </a:r>
          </a:p>
          <a:p>
            <a:pPr lvl="2" indent="4572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Smart Service Agreement, Ulf</a:t>
            </a:r>
          </a:p>
          <a:p>
            <a:pPr lvl="2" indent="4572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Authorisation, Jens/Kiran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Foliennummernplatzhalter 4"/>
          <p:cNvSpPr txBox="1"/>
          <p:nvPr>
            <p:ph type="sldNum" sz="quarter" idx="4294967295"/>
          </p:nvPr>
        </p:nvSpPr>
        <p:spPr>
          <a:xfrm>
            <a:off x="250825" y="5030233"/>
            <a:ext cx="200342" cy="1955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/>
          <a:lstStyle>
            <a:lvl1pPr algn="l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19" name="Titel 5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20" name="Textfeld 5"/>
          <p:cNvSpPr txBox="1"/>
          <p:nvPr/>
        </p:nvSpPr>
        <p:spPr>
          <a:xfrm>
            <a:off x="197513" y="1318328"/>
            <a:ext cx="8175668" cy="29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Day 2 - Wednesday Jan. 17 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15.30 Coffe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16.00 Break out reporting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16.30 Dissemination</a:t>
            </a:r>
          </a:p>
          <a:p>
            <a:pPr lvl="3" indent="6858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IEEE ICPS, SS, Tutorial</a:t>
            </a:r>
          </a:p>
          <a:p>
            <a:pPr lvl="3" indent="6858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IEEE INDIN</a:t>
            </a:r>
          </a:p>
          <a:p>
            <a:pPr lvl="3" indent="6858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IEEE ETFA</a:t>
            </a:r>
          </a:p>
          <a:p>
            <a:pPr lvl="3" indent="6858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IEEE IECON</a:t>
            </a:r>
          </a:p>
          <a:p>
            <a:pPr lvl="3" indent="6858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16.30 Standardisation, Erwin 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Foliennummernplatzhalter 4"/>
          <p:cNvSpPr txBox="1"/>
          <p:nvPr>
            <p:ph type="sldNum" sz="quarter" idx="4294967295"/>
          </p:nvPr>
        </p:nvSpPr>
        <p:spPr>
          <a:xfrm>
            <a:off x="250825" y="5030233"/>
            <a:ext cx="200342" cy="1955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/>
          <a:lstStyle>
            <a:lvl1pPr algn="l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23" name="Titel 5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24" name="Textfeld 5"/>
          <p:cNvSpPr txBox="1"/>
          <p:nvPr/>
        </p:nvSpPr>
        <p:spPr>
          <a:xfrm>
            <a:off x="197513" y="1318328"/>
            <a:ext cx="8175668" cy="567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Day 3 - Thursday Jan. 18  WP2-5 invited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8.15 Registration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8.30 Welcome and objective for the day, Jerker and Fredrik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8.35 Architecture requirements, Oystein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9.20 WP7 interest and usage of the architecture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9.40 </a:t>
            </a:r>
            <a:r>
              <a:rPr sz="1400"/>
              <a:t>WP2 interest and usage of the architecture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10.00 Coffee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10.30 WP3 interest </a:t>
            </a:r>
            <a:r>
              <a:rPr sz="1400"/>
              <a:t>and usage of the </a:t>
            </a:r>
            <a:r>
              <a:rPr sz="1400"/>
              <a:t>architecture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10.50 WP4 interest </a:t>
            </a:r>
            <a:r>
              <a:rPr sz="1400"/>
              <a:t>and usage of the </a:t>
            </a:r>
            <a:r>
              <a:rPr sz="1400"/>
              <a:t>architecture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11.10 WP5 interest </a:t>
            </a:r>
            <a:r>
              <a:rPr sz="1400"/>
              <a:t>and usage of the </a:t>
            </a:r>
            <a:r>
              <a:rPr sz="1400"/>
              <a:t>architecture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br>
              <a:rPr sz="1400"/>
            </a:br>
            <a:endParaRPr sz="1400"/>
          </a:p>
          <a:p>
            <a:pPr defTabSz="381000">
              <a:lnSpc>
                <a:spcPts val="47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Foliennummernplatzhalter 4"/>
          <p:cNvSpPr txBox="1"/>
          <p:nvPr>
            <p:ph type="sldNum" sz="quarter" idx="4294967295"/>
          </p:nvPr>
        </p:nvSpPr>
        <p:spPr>
          <a:xfrm>
            <a:off x="250825" y="5030233"/>
            <a:ext cx="200342" cy="1955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/>
          <a:lstStyle>
            <a:lvl1pPr algn="l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27" name="Titel 5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28" name="Textfeld 5"/>
          <p:cNvSpPr txBox="1"/>
          <p:nvPr/>
        </p:nvSpPr>
        <p:spPr>
          <a:xfrm>
            <a:off x="197513" y="1318328"/>
            <a:ext cx="8175668" cy="48239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Day 3 - Thursday Jan. 18 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11.30 WP6 </a:t>
            </a:r>
            <a:r>
              <a:rPr sz="1400"/>
              <a:t>interest of architecture and technology integration for standardisation</a:t>
            </a:r>
            <a:r>
              <a:rPr sz="1400"/>
              <a:t> 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11.50 Introduction to architecture and demos, Jerker/</a:t>
            </a:r>
            <a:r>
              <a:rPr sz="1400"/>
              <a:t>Jan/Fernando</a:t>
            </a:r>
            <a:endParaRPr sz="1400"/>
          </a:p>
          <a:p>
            <a:pPr lvl="2" indent="457200"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In parallel: WP1 TECH break-out sessions, Fredrik</a:t>
            </a:r>
            <a:br>
              <a:rPr sz="1400"/>
            </a:br>
            <a:r>
              <a:rPr sz="1400"/>
              <a:t>XXX Topics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13.00 Lunch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14.00 Architecture industrial usage and engineering savings, Erik Karlsson, BnearIT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14.30 Usage of architecture, T1.1 project internal dissemination/education 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15.00 Joint demonstrations at Productive4.0 project conference March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15.30 Closing of workshop 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16.00 PMT meeting</a:t>
            </a:r>
            <a:endParaRPr sz="14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Foliennummernplatzhalter 4"/>
          <p:cNvSpPr txBox="1"/>
          <p:nvPr>
            <p:ph type="sldNum" sz="quarter" idx="4294967295"/>
          </p:nvPr>
        </p:nvSpPr>
        <p:spPr>
          <a:xfrm>
            <a:off x="250825" y="5030233"/>
            <a:ext cx="200342" cy="1955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/>
          <a:lstStyle>
            <a:lvl1pPr algn="l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31" name="Titel 5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32" name="Textfeld 5"/>
          <p:cNvSpPr txBox="1"/>
          <p:nvPr/>
        </p:nvSpPr>
        <p:spPr>
          <a:xfrm>
            <a:off x="197513" y="1318328"/>
            <a:ext cx="8175668" cy="19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lvl="1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Day 4 - Friday Jan. 19 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 8.00 PMT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10.00 Coffee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10.30 PMT</a:t>
            </a:r>
            <a:endParaRPr sz="1400"/>
          </a:p>
          <a:p>
            <a:pPr defTabSz="381000">
              <a:lnSpc>
                <a:spcPts val="4000"/>
              </a:lnSpc>
              <a:spcBef>
                <a:spcPts val="1000"/>
              </a:spcBef>
              <a:defRPr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sz="1400"/>
              <a:t>13.00 Closing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lide Number"/>
          <p:cNvSpPr txBox="1"/>
          <p:nvPr>
            <p:ph type="sldNum" sz="quarter" idx="4294967295"/>
          </p:nvPr>
        </p:nvSpPr>
        <p:spPr>
          <a:xfrm>
            <a:off x="8773342" y="183571"/>
            <a:ext cx="168507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3" name="Agenda"/>
          <p:cNvSpPr txBox="1"/>
          <p:nvPr>
            <p:ph type="title"/>
          </p:nvPr>
        </p:nvSpPr>
        <p:spPr>
          <a:xfrm>
            <a:off x="799888" y="155012"/>
            <a:ext cx="7444938" cy="68724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84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799888" y="780741"/>
            <a:ext cx="7444938" cy="4847147"/>
          </a:xfrm>
          <a:prstGeom prst="rect">
            <a:avLst/>
          </a:prstGeom>
        </p:spPr>
        <p:txBody>
          <a:bodyPr/>
          <a:lstStyle/>
          <a:p>
            <a:pPr marL="0" indent="0" defTabSz="329915">
              <a:spcBef>
                <a:spcPts val="0"/>
              </a:spcBef>
              <a:defRPr sz="1232"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164698" indent="-164698" defTabSz="329915">
              <a:spcBef>
                <a:spcPts val="0"/>
              </a:spcBef>
              <a:buSzPct val="100000"/>
              <a:buAutoNum type="arabicPeriod" startAt="1"/>
              <a:defRPr sz="1232">
                <a:latin typeface="+mn-lt"/>
                <a:ea typeface="+mn-ea"/>
                <a:cs typeface="+mn-cs"/>
                <a:sym typeface="Helvetica"/>
              </a:defRPr>
            </a:pPr>
            <a:r>
              <a:t>WP1 meeting in Lisbon, Jan 16-18, Jerker, Pedro</a:t>
            </a:r>
            <a:br/>
          </a:p>
          <a:p>
            <a:pPr marL="164698" indent="-164698" defTabSz="329915">
              <a:spcBef>
                <a:spcPts val="0"/>
              </a:spcBef>
              <a:buSzPct val="100000"/>
              <a:buAutoNum type="arabicPeriod" startAt="1"/>
              <a:defRPr sz="1232">
                <a:latin typeface="+mn-lt"/>
                <a:ea typeface="+mn-ea"/>
                <a:cs typeface="+mn-cs"/>
                <a:sym typeface="Helvetica"/>
              </a:defRPr>
            </a:pPr>
            <a:r>
              <a:t>Requirements, Oystein, 20 min</a:t>
            </a:r>
            <a:br/>
          </a:p>
          <a:p>
            <a:pPr marL="164698" indent="-164698" defTabSz="329915">
              <a:spcBef>
                <a:spcPts val="0"/>
              </a:spcBef>
              <a:buSzPct val="100000"/>
              <a:buAutoNum type="arabicPeriod" startAt="1"/>
              <a:defRPr sz="1232">
                <a:latin typeface="+mn-lt"/>
                <a:ea typeface="+mn-ea"/>
                <a:cs typeface="+mn-cs"/>
                <a:sym typeface="Helvetica"/>
              </a:defRPr>
            </a:pPr>
            <a:r>
              <a:t>Dissemination</a:t>
            </a:r>
            <a:br/>
            <a:r>
              <a:t>ICPS - SS, Pal, Tutorial, Jerker</a:t>
            </a:r>
            <a:br/>
            <a:r>
              <a:t>INDIN, Special sessions?</a:t>
            </a:r>
            <a:br/>
            <a:r>
              <a:t>IECON, Special sessions?</a:t>
            </a:r>
          </a:p>
          <a:p>
            <a:pPr marL="164698" indent="-164698" defTabSz="329915">
              <a:spcBef>
                <a:spcPts val="0"/>
              </a:spcBef>
              <a:buSzPct val="100000"/>
              <a:buAutoNum type="arabicPeriod" startAt="1"/>
              <a:defRPr sz="1232"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164698" indent="-164698" defTabSz="329915">
              <a:spcBef>
                <a:spcPts val="0"/>
              </a:spcBef>
              <a:buSzPct val="100000"/>
              <a:buAutoNum type="arabicPeriod" startAt="5"/>
              <a:defRPr sz="1232">
                <a:latin typeface="+mn-lt"/>
                <a:ea typeface="+mn-ea"/>
                <a:cs typeface="+mn-cs"/>
                <a:sym typeface="Helvetica"/>
              </a:defRPr>
            </a:pPr>
            <a:r>
              <a:t>Mandatory core systems, v4.0</a:t>
            </a:r>
            <a:br/>
            <a:r>
              <a:t>ServiceRegistry, Jerker</a:t>
            </a:r>
            <a:br/>
            <a:r>
              <a:t>Authorisation, Jens</a:t>
            </a:r>
            <a:br/>
            <a:r>
              <a:t>Orchestration, Csaba</a:t>
            </a:r>
          </a:p>
          <a:p>
            <a:pPr marL="164698" indent="-164698" defTabSz="329915">
              <a:spcBef>
                <a:spcPts val="0"/>
              </a:spcBef>
              <a:buSzPct val="100000"/>
              <a:buAutoNum type="arabicPeriod" startAt="5"/>
              <a:defRPr sz="1232"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164698" indent="-164698" defTabSz="329915">
              <a:spcBef>
                <a:spcPts val="0"/>
              </a:spcBef>
              <a:buSzPct val="100000"/>
              <a:buAutoNum type="arabicPeriod" startAt="7"/>
              <a:defRPr sz="1232">
                <a:latin typeface="+mn-lt"/>
                <a:ea typeface="+mn-ea"/>
                <a:cs typeface="+mn-cs"/>
                <a:sym typeface="Helvetica"/>
              </a:defRPr>
            </a:pPr>
            <a:r>
              <a:t>Support core systems</a:t>
            </a:r>
            <a:br/>
            <a:r>
              <a:t>PlantDescription, Simon</a:t>
            </a:r>
            <a:br/>
            <a:r>
              <a:t>Configuration, Emanuel/Simon</a:t>
            </a:r>
            <a:br/>
            <a:r>
              <a:t>SystemRegistry, Ani</a:t>
            </a:r>
            <a:br/>
            <a:r>
              <a:t>DeviceRegistry, Silia</a:t>
            </a:r>
            <a:br/>
            <a:r>
              <a:t>Historian, Jens</a:t>
            </a:r>
            <a:br/>
            <a:r>
              <a:t>EventHandler, Michelle</a:t>
            </a:r>
            <a:br/>
            <a:r>
              <a:t>QoS, Michele</a:t>
            </a:r>
            <a:br/>
            <a:r>
              <a:t>Gatekeeper and Gateway, Csaba</a:t>
            </a:r>
            <a:br/>
            <a:r>
              <a:t>Translator, Hasan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lide Number"/>
          <p:cNvSpPr txBox="1"/>
          <p:nvPr>
            <p:ph type="sldNum" sz="quarter" idx="4294967295"/>
          </p:nvPr>
        </p:nvSpPr>
        <p:spPr>
          <a:xfrm>
            <a:off x="8773342" y="183571"/>
            <a:ext cx="168507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7" name="Agenda"/>
          <p:cNvSpPr txBox="1"/>
          <p:nvPr>
            <p:ph type="title"/>
          </p:nvPr>
        </p:nvSpPr>
        <p:spPr>
          <a:xfrm>
            <a:off x="799888" y="155012"/>
            <a:ext cx="7444938" cy="68724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88" name="5) Proposals for additional support core systems…"/>
          <p:cNvSpPr txBox="1"/>
          <p:nvPr>
            <p:ph type="body" idx="1"/>
          </p:nvPr>
        </p:nvSpPr>
        <p:spPr>
          <a:xfrm>
            <a:off x="799888" y="780740"/>
            <a:ext cx="7444938" cy="4934262"/>
          </a:xfrm>
          <a:prstGeom prst="rect">
            <a:avLst/>
          </a:prstGeom>
        </p:spPr>
        <p:txBody>
          <a:bodyPr/>
          <a:lstStyle/>
          <a:p>
            <a:pPr marL="187157" indent="-187157" defTabSz="374904">
              <a:spcBef>
                <a:spcPts val="0"/>
              </a:spcBef>
              <a:buSzPct val="100000"/>
              <a:buAutoNum type="arabicPeriod" startAt="7"/>
              <a:defRPr sz="1400">
                <a:latin typeface="+mn-lt"/>
                <a:ea typeface="+mn-ea"/>
                <a:cs typeface="+mn-cs"/>
                <a:sym typeface="Helvetica"/>
              </a:defRPr>
            </a:pPr>
            <a:r>
              <a:t>Core system integration coordination, </a:t>
            </a:r>
            <a:br/>
            <a:r>
              <a:t>Translator, Historian, …Hasan, </a:t>
            </a:r>
            <a:br/>
          </a:p>
          <a:p>
            <a:pPr marL="187157" indent="-187157" defTabSz="374904">
              <a:spcBef>
                <a:spcPts val="0"/>
              </a:spcBef>
              <a:buSzPct val="100000"/>
              <a:buAutoNum type="arabicPeriod" startAt="7"/>
              <a:defRPr sz="1400">
                <a:latin typeface="+mn-lt"/>
                <a:ea typeface="+mn-ea"/>
                <a:cs typeface="+mn-cs"/>
                <a:sym typeface="Helvetica"/>
              </a:defRPr>
            </a:pPr>
            <a:r>
              <a:t>Proposals for additional support core systems</a:t>
            </a:r>
            <a:br/>
            <a:r>
              <a:t>ModbusTCP integration, Christian</a:t>
            </a:r>
            <a:br/>
            <a:r>
              <a:t>Engineering tool for legacy adapters, Mario</a:t>
            </a:r>
            <a:br/>
            <a:r>
              <a:t>PLC integration, Alois</a:t>
            </a:r>
            <a:br/>
            <a:r>
              <a:t>Smart Service Contract, Christian/Ulf</a:t>
            </a:r>
            <a:br/>
            <a:r>
              <a:t>Self adapatability, Markus</a:t>
            </a:r>
            <a:br/>
            <a:r>
              <a:t>SafetyManager, Simon</a:t>
            </a:r>
            <a:br/>
          </a:p>
          <a:p>
            <a:pPr marL="187157" indent="-187157">
              <a:spcBef>
                <a:spcPts val="0"/>
              </a:spcBef>
              <a:buSzPct val="100000"/>
              <a:buAutoNum type="arabicPeriod" startAt="7"/>
              <a:defRPr sz="1400">
                <a:latin typeface="+mn-lt"/>
                <a:ea typeface="+mn-ea"/>
                <a:cs typeface="+mn-cs"/>
                <a:sym typeface="Helvetica"/>
              </a:defRPr>
            </a:pPr>
            <a:r>
              <a:t>Docker containers, Fernando</a:t>
            </a:r>
            <a:br/>
          </a:p>
          <a:p>
            <a:pPr marL="187157" indent="-187157">
              <a:spcBef>
                <a:spcPts val="0"/>
              </a:spcBef>
              <a:buSzPct val="100000"/>
              <a:buAutoNum type="arabicPeriod" startAt="7"/>
              <a:defRPr sz="1400">
                <a:latin typeface="+mn-lt"/>
                <a:ea typeface="+mn-ea"/>
                <a:cs typeface="+mn-cs"/>
                <a:sym typeface="Helvetica"/>
              </a:defRPr>
            </a:pPr>
            <a:r>
              <a:t> AoB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lide Number"/>
          <p:cNvSpPr txBox="1"/>
          <p:nvPr>
            <p:ph type="sldNum" sz="quarter" idx="4294967295"/>
          </p:nvPr>
        </p:nvSpPr>
        <p:spPr>
          <a:xfrm>
            <a:off x="8773342" y="183571"/>
            <a:ext cx="168507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1" name="MoM"/>
          <p:cNvSpPr txBox="1"/>
          <p:nvPr>
            <p:ph type="title"/>
          </p:nvPr>
        </p:nvSpPr>
        <p:spPr>
          <a:xfrm>
            <a:off x="799888" y="916071"/>
            <a:ext cx="7444938" cy="586587"/>
          </a:xfrm>
          <a:prstGeom prst="rect">
            <a:avLst/>
          </a:prstGeom>
        </p:spPr>
        <p:txBody>
          <a:bodyPr/>
          <a:lstStyle>
            <a:lvl1pPr defTabSz="402336">
              <a:defRPr sz="3168"/>
            </a:lvl1pPr>
          </a:lstStyle>
          <a:p>
            <a:pPr/>
            <a:r>
              <a:t>MoM</a:t>
            </a:r>
          </a:p>
        </p:txBody>
      </p:sp>
      <p:sp>
        <p:nvSpPr>
          <p:cNvPr id="192" name="In Arrowhead Framework wiki, git repository…"/>
          <p:cNvSpPr txBox="1"/>
          <p:nvPr>
            <p:ph type="body" idx="1"/>
          </p:nvPr>
        </p:nvSpPr>
        <p:spPr>
          <a:xfrm>
            <a:off x="799889" y="1502657"/>
            <a:ext cx="8261358" cy="4212345"/>
          </a:xfrm>
          <a:prstGeom prst="rect">
            <a:avLst/>
          </a:prstGeom>
        </p:spPr>
        <p:txBody>
          <a:bodyPr/>
          <a:lstStyle/>
          <a:p>
            <a:pPr/>
            <a:r>
              <a:t>In Arrowhead Framework wiki, git repository</a:t>
            </a:r>
          </a:p>
          <a:p>
            <a:pPr/>
            <a:r>
              <a:t>9_Meetings/Core_system_development/171121/AF_development_coordination_171121.xlsx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platzhalter 1"/>
          <p:cNvSpPr txBox="1"/>
          <p:nvPr>
            <p:ph type="body" idx="1"/>
          </p:nvPr>
        </p:nvSpPr>
        <p:spPr>
          <a:xfrm>
            <a:off x="251222" y="1273968"/>
            <a:ext cx="8635865" cy="2781301"/>
          </a:xfrm>
          <a:prstGeom prst="rect">
            <a:avLst/>
          </a:prstGeom>
        </p:spPr>
        <p:txBody>
          <a:bodyPr/>
          <a:lstStyle/>
          <a:p>
            <a:pPr>
              <a:defRPr sz="3000"/>
            </a:pPr>
          </a:p>
          <a:p>
            <a:pPr>
              <a:defRPr sz="3000"/>
            </a:pPr>
            <a:r>
              <a:t>WP1 Architecture workshop</a:t>
            </a:r>
          </a:p>
          <a:p>
            <a:pPr/>
            <a:endParaRPr sz="3000"/>
          </a:p>
          <a:p>
            <a:pPr/>
            <a:r>
              <a:t>180116-180118</a:t>
            </a:r>
          </a:p>
          <a:p>
            <a:pPr/>
            <a:r>
              <a:t>Lisbon, Portugal</a:t>
            </a:r>
          </a:p>
        </p:txBody>
      </p:sp>
      <p:graphicFrame>
        <p:nvGraphicFramePr>
          <p:cNvPr id="195" name="Tabelle 8"/>
          <p:cNvGraphicFramePr/>
          <p:nvPr/>
        </p:nvGraphicFramePr>
        <p:xfrm>
          <a:off x="7380310" y="1264443"/>
          <a:ext cx="1506775" cy="24786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494074"/>
              </a:tblGrid>
              <a:tr h="273988">
                <a:tc>
                  <a:txBody>
                    <a:bodyPr/>
                    <a:lstStyle/>
                    <a:p>
                      <a:pPr algn="l" defTabSz="760807">
                        <a:defRPr sz="1800"/>
                      </a:pPr>
                      <a:r>
                        <a:rPr b="1" sz="1100" u="sng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Author</a:t>
                      </a:r>
                    </a:p>
                  </a:txBody>
                  <a:tcPr marL="45720" marR="45720" marT="45720" marB="45720" anchor="t" anchorCtr="0" horzOverflow="overflow">
                    <a:lnL w="3175">
                      <a:solidFill>
                        <a:srgbClr val="FFFFFF"/>
                      </a:solidFill>
                    </a:lnL>
                    <a:lnR w="3175">
                      <a:solidFill>
                        <a:srgbClr val="FFFFFF"/>
                      </a:solidFill>
                    </a:lnR>
                    <a:lnT w="3175">
                      <a:solidFill>
                        <a:srgbClr val="FFFFFF"/>
                      </a:solidFill>
                    </a:lnT>
                    <a:lnB w="3175">
                      <a:miter lim="400000"/>
                    </a:lnB>
                    <a:noFill/>
                  </a:tcPr>
                </a:tc>
              </a:tr>
              <a:tr h="273988">
                <a:tc>
                  <a:txBody>
                    <a:bodyPr/>
                    <a:lstStyle/>
                    <a:p>
                      <a:pPr algn="l" defTabSz="760807">
                        <a:defRPr sz="1800"/>
                      </a:pPr>
                      <a:r>
                        <a:rPr sz="1100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Jerker Delsing, LTU</a:t>
                      </a:r>
                    </a:p>
                  </a:txBody>
                  <a:tcPr marL="45720" marR="45720" marT="45720" marB="45720" anchor="t" anchorCtr="0" horzOverflow="overflow">
                    <a:lnL w="3175">
                      <a:solidFill>
                        <a:srgbClr val="FFFFFF"/>
                      </a:solidFill>
                    </a:lnL>
                    <a:lnR w="3175">
                      <a:solidFill>
                        <a:srgbClr val="FFFFFF"/>
                      </a:solidFill>
                    </a:lnR>
                    <a:lnT w="3175">
                      <a:miter lim="400000"/>
                    </a:lnT>
                    <a:lnB w="3175">
                      <a:miter lim="400000"/>
                    </a:lnB>
                    <a:noFill/>
                  </a:tcPr>
                </a:tc>
              </a:tr>
              <a:tr h="273988">
                <a:tc>
                  <a:txBody>
                    <a:bodyPr/>
                    <a:lstStyle/>
                    <a:p>
                      <a:pPr algn="l" defTabSz="760807">
                        <a:defRPr sz="1800"/>
                      </a:pPr>
                      <a:r>
                        <a:rPr sz="1100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46706261931</a:t>
                      </a:r>
                    </a:p>
                  </a:txBody>
                  <a:tcPr marL="45720" marR="45720" marT="45720" marB="45720" anchor="t" anchorCtr="0" horzOverflow="overflow">
                    <a:lnL w="3175">
                      <a:solidFill>
                        <a:srgbClr val="FFFFFF"/>
                      </a:solidFill>
                    </a:lnL>
                    <a:lnR w="3175">
                      <a:solidFill>
                        <a:srgbClr val="FFFFFF"/>
                      </a:solidFill>
                    </a:lnR>
                    <a:lnT w="3175">
                      <a:miter lim="400000"/>
                    </a:lnT>
                    <a:lnB w="3175">
                      <a:miter lim="400000"/>
                    </a:lnB>
                    <a:noFill/>
                  </a:tcPr>
                </a:tc>
              </a:tr>
              <a:tr h="1643933">
                <a:tc>
                  <a:txBody>
                    <a:bodyPr/>
                    <a:lstStyle/>
                    <a:p>
                      <a:pPr algn="l" defTabSz="760807">
                        <a:defRPr sz="1100" u="sng">
                          <a:solidFill>
                            <a:srgbClr val="00214A"/>
                          </a:solidFill>
                          <a:uFill>
                            <a:solidFill>
                              <a:srgbClr val="00214A"/>
                            </a:solidFill>
                          </a:uFill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r>
                        <a:rPr>
                          <a:solidFill>
                            <a:srgbClr val="0000FF"/>
                          </a:solidFill>
                          <a:uFill>
                            <a:solidFill>
                              <a:srgbClr val="0000FF"/>
                            </a:solidFill>
                          </a:uFill>
                          <a:hlinkClick r:id="rId2" invalidUrl="" action="" tgtFrame="" tooltip="" history="1" highlightClick="0" endSnd="0"/>
                        </a:rPr>
                        <a:t>jerker.delsing@ltu.se</a:t>
                      </a:r>
                    </a:p>
                  </a:txBody>
                  <a:tcPr marL="45720" marR="45720" marT="45720" marB="45720" anchor="t" anchorCtr="0" horzOverflow="overflow">
                    <a:lnL w="3175">
                      <a:solidFill>
                        <a:srgbClr val="FFFFFF"/>
                      </a:solidFill>
                    </a:lnL>
                    <a:lnR w="3175">
                      <a:solidFill>
                        <a:srgbClr val="FFFFFF"/>
                      </a:solidFill>
                    </a:lnR>
                    <a:lnT w="3175">
                      <a:miter lim="400000"/>
                    </a:lnT>
                    <a:lnB w="3175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pecifications of ICT architecture addressing Productive4.0 requirements regard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Specifications of ICT architecture addressing Productive4.0 requirements regarding</a:t>
            </a:r>
          </a:p>
          <a:p>
            <a:pPr lvl="1" marL="0" indent="268286">
              <a:buSzTx/>
              <a:buNone/>
            </a:pPr>
            <a:r>
              <a:t>optimised supply chain management covering the entire product lifecycle</a:t>
            </a:r>
          </a:p>
          <a:p>
            <a:pPr lvl="1" marL="0" indent="268286">
              <a:buSzTx/>
              <a:buNone/>
            </a:pPr>
          </a:p>
          <a:p>
            <a:pPr/>
            <a:r>
              <a:t>Requirements D1.2</a:t>
            </a:r>
          </a:p>
          <a:p>
            <a:pPr/>
          </a:p>
          <a:p>
            <a:pPr/>
            <a:r>
              <a:t>Defined core services and implementation status</a:t>
            </a:r>
          </a:p>
          <a:p>
            <a:pPr/>
          </a:p>
          <a:p>
            <a:pPr/>
            <a:r>
              <a:t>Dissemination to WP2-5</a:t>
            </a:r>
          </a:p>
        </p:txBody>
      </p:sp>
      <p:sp>
        <p:nvSpPr>
          <p:cNvPr id="198" name="WS objectiv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WS objective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Agenda draft v0.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draft v0.3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Foliennummernplatzhalter 4"/>
          <p:cNvSpPr txBox="1"/>
          <p:nvPr>
            <p:ph type="sldNum" sz="quarter" idx="4294967295"/>
          </p:nvPr>
        </p:nvSpPr>
        <p:spPr>
          <a:xfrm>
            <a:off x="250825" y="5030233"/>
            <a:ext cx="140811" cy="1955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/>
          <a:lstStyle>
            <a:lvl1pPr algn="l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04" name="Titel 5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05" name="Textfeld 5"/>
          <p:cNvSpPr txBox="1"/>
          <p:nvPr/>
        </p:nvSpPr>
        <p:spPr>
          <a:xfrm>
            <a:off x="197513" y="1108778"/>
            <a:ext cx="8175668" cy="356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Day 1 - Tuesday Jan 16 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 8.15 Registration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 </a:t>
            </a:r>
            <a:r>
              <a:t>8.30 Welcome, Pedro Malo and Jerker Delsing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 </a:t>
            </a:r>
            <a:r>
              <a:t>8.45 Architecture requirements, Oystein Haugen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       D1.2 presentation, focus on requirements from WP2-5,8,9</a:t>
            </a:r>
            <a:br/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10</a:t>
            </a:r>
            <a:r>
              <a:t>.00 Break up session 3-6 groups (6-8 persons) — including coffee</a:t>
            </a:r>
          </a:p>
          <a:p>
            <a:pPr lvl="2" indent="457200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Defined architecture components</a:t>
            </a:r>
            <a:br/>
            <a:r>
              <a:t>Major gaps compared to requirements and global objective</a:t>
            </a:r>
          </a:p>
          <a:p>
            <a:pPr lvl="4"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12.30 Reporting on group findings</a:t>
            </a:r>
            <a:br/>
            <a:r>
              <a:t> </a:t>
            </a:r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13.00 Lunch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Foliennummernplatzhalter 4"/>
          <p:cNvSpPr txBox="1"/>
          <p:nvPr>
            <p:ph type="sldNum" sz="quarter" idx="4294967295"/>
          </p:nvPr>
        </p:nvSpPr>
        <p:spPr>
          <a:xfrm>
            <a:off x="250825" y="5030233"/>
            <a:ext cx="140811" cy="1955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/>
          <a:lstStyle>
            <a:lvl1pPr algn="l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08" name="Titel 5"/>
          <p:cNvSpPr txBox="1"/>
          <p:nvPr>
            <p:ph type="title"/>
          </p:nvPr>
        </p:nvSpPr>
        <p:spPr>
          <a:xfrm>
            <a:off x="250824" y="224887"/>
            <a:ext cx="6548595" cy="538236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09" name="Textfeld 5"/>
          <p:cNvSpPr txBox="1"/>
          <p:nvPr/>
        </p:nvSpPr>
        <p:spPr>
          <a:xfrm>
            <a:off x="197513" y="832553"/>
            <a:ext cx="8175668" cy="441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defTabSz="762000">
              <a:defRPr sz="16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Day 1 - </a:t>
            </a:r>
            <a:r>
              <a:rPr sz="1400"/>
              <a:t>Tuesday Jan 16 </a:t>
            </a:r>
            <a:endParaRPr sz="1400"/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14.00 Demo session, Fredrik/Jerker</a:t>
            </a:r>
          </a:p>
          <a:p>
            <a:pPr lvl="1" marL="695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Mandatory core services, v4.0,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ServiceRegistry: Jerker, Erik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Orchestration: Csaba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Authorisation: Jens, Kiran</a:t>
            </a:r>
          </a:p>
          <a:p>
            <a:pPr lvl="1" marL="695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Support core services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Historian, Jens/Hasan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Translation, Hasan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QoS, Michelle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Eventhandler, Michelle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Gatekeeper, Csaba/Pal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Gateway, Csaba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PlantDescription, Simon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Configuration, Simon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SystemRegistry, Device Registry, Ani/Silia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On-boarding of a device to a local cloud, Ani, Silia, Csaba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SmartServiceAgreement, Ulf/Emanuel </a:t>
            </a:r>
          </a:p>
          <a:p>
            <a:pPr lvl="2" marL="1203157" indent="-187157" defTabSz="762000">
              <a:buSzPct val="100000"/>
              <a:buAutoNum type="arabicPeriod" startAt="1"/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 Docker containers, Fernando</a:t>
            </a:r>
            <a:br/>
          </a:p>
          <a:p>
            <a:pPr defTabSz="762000">
              <a:defRPr sz="14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17.30 Core system status summary and demos in March, Jerker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